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01" r:id="rId2"/>
    <p:sldId id="391" r:id="rId3"/>
    <p:sldId id="381" r:id="rId4"/>
    <p:sldId id="383" r:id="rId5"/>
    <p:sldId id="384" r:id="rId6"/>
    <p:sldId id="392" r:id="rId7"/>
    <p:sldId id="385" r:id="rId8"/>
    <p:sldId id="386" r:id="rId9"/>
    <p:sldId id="439" r:id="rId10"/>
    <p:sldId id="360" r:id="rId11"/>
    <p:sldId id="310" r:id="rId12"/>
    <p:sldId id="309" r:id="rId13"/>
    <p:sldId id="305" r:id="rId14"/>
    <p:sldId id="401" r:id="rId15"/>
    <p:sldId id="311" r:id="rId16"/>
    <p:sldId id="359" r:id="rId17"/>
    <p:sldId id="313" r:id="rId18"/>
    <p:sldId id="402" r:id="rId19"/>
    <p:sldId id="312" r:id="rId20"/>
    <p:sldId id="317" r:id="rId21"/>
    <p:sldId id="315" r:id="rId22"/>
    <p:sldId id="318" r:id="rId23"/>
    <p:sldId id="320" r:id="rId24"/>
    <p:sldId id="321" r:id="rId25"/>
    <p:sldId id="324" r:id="rId26"/>
    <p:sldId id="403" r:id="rId27"/>
    <p:sldId id="322" r:id="rId28"/>
    <p:sldId id="330" r:id="rId29"/>
    <p:sldId id="404" r:id="rId30"/>
    <p:sldId id="343" r:id="rId31"/>
    <p:sldId id="341" r:id="rId32"/>
    <p:sldId id="405" r:id="rId33"/>
    <p:sldId id="358" r:id="rId34"/>
    <p:sldId id="340" r:id="rId35"/>
    <p:sldId id="361" r:id="rId36"/>
    <p:sldId id="406" r:id="rId37"/>
    <p:sldId id="407" r:id="rId38"/>
    <p:sldId id="408" r:id="rId39"/>
    <p:sldId id="415" r:id="rId40"/>
    <p:sldId id="417" r:id="rId41"/>
    <p:sldId id="421" r:id="rId42"/>
    <p:sldId id="416" r:id="rId43"/>
    <p:sldId id="418" r:id="rId44"/>
    <p:sldId id="420" r:id="rId45"/>
    <p:sldId id="423" r:id="rId46"/>
    <p:sldId id="424" r:id="rId47"/>
    <p:sldId id="425" r:id="rId48"/>
    <p:sldId id="426" r:id="rId49"/>
    <p:sldId id="422" r:id="rId50"/>
    <p:sldId id="437" r:id="rId51"/>
    <p:sldId id="435" r:id="rId52"/>
    <p:sldId id="438" r:id="rId53"/>
    <p:sldId id="427" r:id="rId54"/>
    <p:sldId id="428" r:id="rId55"/>
    <p:sldId id="430" r:id="rId56"/>
    <p:sldId id="431" r:id="rId57"/>
    <p:sldId id="432" r:id="rId58"/>
    <p:sldId id="429" r:id="rId59"/>
    <p:sldId id="433" r:id="rId60"/>
    <p:sldId id="434" r:id="rId6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2C37"/>
    <a:srgbClr val="1D1F22"/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0"/>
    <p:restoredTop sz="94626"/>
  </p:normalViewPr>
  <p:slideViewPr>
    <p:cSldViewPr snapToGrid="0">
      <p:cViewPr varScale="1">
        <p:scale>
          <a:sx n="121" d="100"/>
          <a:sy n="121" d="100"/>
        </p:scale>
        <p:origin x="11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746-019-0112-2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21056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1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62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s.toronto.edu/~ranzato/publications/taigman_cvpr14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rillionpairs.deepglint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s://pjreddie.com/darknet/yolo/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Deep Learning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known classes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1: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>
                <a:latin typeface="Trebuchet MS"/>
                <a:cs typeface="Trebuchet MS"/>
              </a:rPr>
              <a:t>                  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2: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>
                <a:latin typeface="Trebuchet MS"/>
                <a:cs typeface="Trebuchet MS"/>
              </a:rPr>
              <a:t>                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Output: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Input</a:t>
            </a:r>
            <a:r>
              <a:rPr lang="en-US" sz="2400" dirty="0" err="1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>
                <a:latin typeface="Trebuchet MS"/>
                <a:cs typeface="Trebuchet MS"/>
              </a:rPr>
              <a:t>: 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>
                <a:latin typeface="Trebuchet MS"/>
                <a:cs typeface="Trebuchet MS"/>
              </a:rPr>
              <a:t>            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LBP, </a:t>
            </a:r>
            <a:r>
              <a:rPr lang="en-US" sz="3200" dirty="0" err="1">
                <a:latin typeface="Trebuchet MS"/>
                <a:cs typeface="Trebuchet MS"/>
              </a:rPr>
              <a:t>Haralick</a:t>
            </a:r>
            <a:r>
              <a:rPr lang="en-US" sz="3200" dirty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Learned representation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A245B-BD4E-594F-9B7E-BB4D18B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22" y="1298517"/>
            <a:ext cx="4553502" cy="4697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2974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rebuchet MS"/>
                <a:cs typeface="Trebuchet MS"/>
              </a:rPr>
              <a:t>How to process an image with neural networks?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507C-AA04-4648-8A9D-8C6728BC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2186152"/>
            <a:ext cx="6626974" cy="42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74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What happens if each pixel is an input?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19F9C8D-7605-F446-A7D4-134AEA2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4" y="2021739"/>
            <a:ext cx="6745247" cy="35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52660" y="2734597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7CC810-88D7-3B40-ADD6-9329E6543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4836" y="1594047"/>
            <a:ext cx="2683323" cy="67533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E14C7A91-03C0-4545-8631-AECAC513BEEB}"/>
              </a:ext>
            </a:extLst>
          </p:cNvPr>
          <p:cNvSpPr/>
          <p:nvPr/>
        </p:nvSpPr>
        <p:spPr>
          <a:xfrm flipH="1">
            <a:off x="1546731" y="1827220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8182A9-26C0-2145-BFE0-C8483E3AA4F5}"/>
              </a:ext>
            </a:extLst>
          </p:cNvPr>
          <p:cNvSpPr txBox="1"/>
          <p:nvPr/>
        </p:nvSpPr>
        <p:spPr>
          <a:xfrm>
            <a:off x="1659222" y="11706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1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80248B3-D357-DD42-A97B-13162DD49E96}"/>
              </a:ext>
            </a:extLst>
          </p:cNvPr>
          <p:cNvSpPr/>
          <p:nvPr/>
        </p:nvSpPr>
        <p:spPr>
          <a:xfrm rot="1565847" flipH="1">
            <a:off x="2164558" y="2198685"/>
            <a:ext cx="788706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FD2E1F-8A32-B74D-A4BB-69EC198B6C10}"/>
              </a:ext>
            </a:extLst>
          </p:cNvPr>
          <p:cNvSpPr txBox="1"/>
          <p:nvPr/>
        </p:nvSpPr>
        <p:spPr>
          <a:xfrm>
            <a:off x="2509306" y="152860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2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1149358-C815-F043-BCB3-B46C8C4F9BD3}"/>
              </a:ext>
            </a:extLst>
          </p:cNvPr>
          <p:cNvSpPr/>
          <p:nvPr/>
        </p:nvSpPr>
        <p:spPr>
          <a:xfrm rot="1427422" flipH="1">
            <a:off x="2934776" y="2698684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BD173B-B5FA-A54C-A85A-5971580471F3}"/>
              </a:ext>
            </a:extLst>
          </p:cNvPr>
          <p:cNvSpPr txBox="1"/>
          <p:nvPr/>
        </p:nvSpPr>
        <p:spPr>
          <a:xfrm>
            <a:off x="3114173" y="204207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3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6A97CE2-7463-8D4A-A814-67B583C4434B}"/>
              </a:ext>
            </a:extLst>
          </p:cNvPr>
          <p:cNvSpPr/>
          <p:nvPr/>
        </p:nvSpPr>
        <p:spPr>
          <a:xfrm rot="777882" flipH="1">
            <a:off x="3741228" y="3036115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EC739E-DE81-794F-BC63-ED9C350C67DA}"/>
              </a:ext>
            </a:extLst>
          </p:cNvPr>
          <p:cNvSpPr txBox="1"/>
          <p:nvPr/>
        </p:nvSpPr>
        <p:spPr>
          <a:xfrm>
            <a:off x="4149454" y="241143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4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D15ED6D-846D-B543-A0EE-B82003E01FAF}"/>
              </a:ext>
            </a:extLst>
          </p:cNvPr>
          <p:cNvSpPr/>
          <p:nvPr/>
        </p:nvSpPr>
        <p:spPr>
          <a:xfrm rot="777882" flipH="1">
            <a:off x="4970114" y="3348706"/>
            <a:ext cx="1201971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56887-ABF2-6446-B3CE-290BE9A6DA95}"/>
              </a:ext>
            </a:extLst>
          </p:cNvPr>
          <p:cNvSpPr txBox="1"/>
          <p:nvPr/>
        </p:nvSpPr>
        <p:spPr>
          <a:xfrm>
            <a:off x="5571099" y="275628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5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D8D07EE-E56E-7445-AC66-949EFD0951A3}"/>
              </a:ext>
            </a:extLst>
          </p:cNvPr>
          <p:cNvSpPr/>
          <p:nvPr/>
        </p:nvSpPr>
        <p:spPr>
          <a:xfrm rot="777882" flipH="1">
            <a:off x="6654980" y="3664673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BF4134-D0BF-1447-B23A-77203A1F9969}"/>
              </a:ext>
            </a:extLst>
          </p:cNvPr>
          <p:cNvSpPr txBox="1"/>
          <p:nvPr/>
        </p:nvSpPr>
        <p:spPr>
          <a:xfrm>
            <a:off x="7063206" y="3039989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6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DAAE921-6E86-8840-9D4C-FD1438ED7322}"/>
              </a:ext>
            </a:extLst>
          </p:cNvPr>
          <p:cNvSpPr/>
          <p:nvPr/>
        </p:nvSpPr>
        <p:spPr>
          <a:xfrm rot="3562332" flipH="1">
            <a:off x="8202100" y="3660692"/>
            <a:ext cx="376483" cy="216955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282730-B240-734B-A6CA-1D4AA0A43886}"/>
              </a:ext>
            </a:extLst>
          </p:cNvPr>
          <p:cNvSpPr txBox="1"/>
          <p:nvPr/>
        </p:nvSpPr>
        <p:spPr>
          <a:xfrm>
            <a:off x="8501530" y="290036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7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</p:spTree>
    <p:extLst>
      <p:ext uri="{BB962C8B-B14F-4D97-AF65-F5344CB8AC3E}">
        <p14:creationId xmlns:p14="http://schemas.microsoft.com/office/powerpoint/2010/main" val="1102141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97FE4A-2D06-364C-921C-A19DDA86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8570"/>
            <a:ext cx="9144000" cy="332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483A2-B154-D041-9EB6-39F49288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43" y="2056070"/>
            <a:ext cx="3784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49992-8DF4-8F44-BD30-DF1A4E9D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744"/>
            <a:ext cx="9144000" cy="5640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25524-4771-124C-B0AA-FC034392CA55}"/>
              </a:ext>
            </a:extLst>
          </p:cNvPr>
          <p:cNvSpPr txBox="1"/>
          <p:nvPr/>
        </p:nvSpPr>
        <p:spPr>
          <a:xfrm>
            <a:off x="126124" y="6249256"/>
            <a:ext cx="397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https://www.nature.com/articles/s41746-019-0112-2.pdf</a:t>
            </a:r>
            <a:r>
              <a:rPr lang="en-US" sz="1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E2E84-E797-1E4E-9DB6-9FBA8346F690}"/>
              </a:ext>
            </a:extLst>
          </p:cNvPr>
          <p:cNvSpPr txBox="1"/>
          <p:nvPr/>
        </p:nvSpPr>
        <p:spPr>
          <a:xfrm>
            <a:off x="5725655" y="2558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Diagnosis of Prostate Cancer</a:t>
            </a:r>
          </a:p>
        </p:txBody>
      </p:sp>
    </p:spTree>
    <p:extLst>
      <p:ext uri="{BB962C8B-B14F-4D97-AF65-F5344CB8AC3E}">
        <p14:creationId xmlns:p14="http://schemas.microsoft.com/office/powerpoint/2010/main" val="1553377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A41D7-868E-2843-BDEB-0C5D68CF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6" y="3697197"/>
            <a:ext cx="9032084" cy="132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C2753-0EFF-A648-B476-FF824A8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5" y="2239019"/>
            <a:ext cx="6725426" cy="9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25D8A83-21C1-6246-8EDD-FCE4994B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74"/>
            <a:ext cx="9144000" cy="462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4541-D60F-0E45-8419-9C220E1F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000"/>
            <a:ext cx="9144000" cy="1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7773F-11B3-8C44-8683-B0D13270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6" y="1119004"/>
            <a:ext cx="7370956" cy="47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9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939D1-9D83-2341-838C-886166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74950"/>
            <a:ext cx="65532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21BA-2023-4941-91A5-F0E38A45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208"/>
            <a:ext cx="9144000" cy="47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3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0C8E3D-D908-BF4D-9754-0DB541EE9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707615"/>
            <a:ext cx="7363612" cy="6150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3DB05-F846-C74C-BDDA-E3D3434F286B}"/>
              </a:ext>
            </a:extLst>
          </p:cNvPr>
          <p:cNvSpPr txBox="1"/>
          <p:nvPr/>
        </p:nvSpPr>
        <p:spPr>
          <a:xfrm>
            <a:off x="5725655" y="2558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Diagnosis of Prostate Cancer</a:t>
            </a:r>
          </a:p>
        </p:txBody>
      </p:sp>
    </p:spTree>
    <p:extLst>
      <p:ext uri="{BB962C8B-B14F-4D97-AF65-F5344CB8AC3E}">
        <p14:creationId xmlns:p14="http://schemas.microsoft.com/office/powerpoint/2010/main" val="150469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192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 + SoftMax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7B9522-71DF-9045-A1B3-69BAB411434D}"/>
              </a:ext>
            </a:extLst>
          </p:cNvPr>
          <p:cNvCxnSpPr/>
          <p:nvPr/>
        </p:nvCxnSpPr>
        <p:spPr>
          <a:xfrm>
            <a:off x="6925405" y="5556579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954FD3-4622-6644-B8D4-4B0C41C958C3}"/>
              </a:ext>
            </a:extLst>
          </p:cNvPr>
          <p:cNvCxnSpPr/>
          <p:nvPr/>
        </p:nvCxnSpPr>
        <p:spPr>
          <a:xfrm>
            <a:off x="7256221" y="5485952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7AF105-B44D-F348-BA64-127EA352F5B0}"/>
              </a:ext>
            </a:extLst>
          </p:cNvPr>
          <p:cNvCxnSpPr/>
          <p:nvPr/>
        </p:nvCxnSpPr>
        <p:spPr>
          <a:xfrm>
            <a:off x="7615686" y="5399688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09674-06F5-B140-8A62-EB4AC8EB124D}"/>
              </a:ext>
            </a:extLst>
          </p:cNvPr>
          <p:cNvCxnSpPr/>
          <p:nvPr/>
        </p:nvCxnSpPr>
        <p:spPr>
          <a:xfrm>
            <a:off x="7946502" y="5329061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8A1E43-DAFF-104B-AB07-074459CC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02" y="6044280"/>
            <a:ext cx="2540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C0534-AE51-5343-A8AF-3910C05F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143" y="5795313"/>
            <a:ext cx="368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86F23-2764-C14C-B864-4359348D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25" y="5504812"/>
            <a:ext cx="4699747" cy="10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77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0" y="1574798"/>
            <a:ext cx="1692000" cy="169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0" y="3906927"/>
            <a:ext cx="1692000" cy="16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618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18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cxnSpLocks/>
            <a:stCxn id="11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0A530D-A101-9B40-85E9-5028159FA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491" y="2434711"/>
            <a:ext cx="5054308" cy="18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5F5864-ED3C-4B01-B5C6-D749C280B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Eyes vs. Nose Recognizer</a:t>
            </a: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74C6B-FF3B-704A-A929-83F4339D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693954"/>
            <a:ext cx="4588023" cy="2735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50BB7-35E7-A14C-91A2-5B183CD7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93" y="3616090"/>
            <a:ext cx="4768634" cy="27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75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6B48B-5F67-6B4F-944D-5F20E4AD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26" y="0"/>
            <a:ext cx="6922661" cy="690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77482-4ABA-E74E-A872-9D8745F6C718}"/>
              </a:ext>
            </a:extLst>
          </p:cNvPr>
          <p:cNvSpPr txBox="1"/>
          <p:nvPr/>
        </p:nvSpPr>
        <p:spPr>
          <a:xfrm>
            <a:off x="291830" y="5252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Eyes</a:t>
            </a:r>
          </a:p>
        </p:txBody>
      </p:sp>
    </p:spTree>
    <p:extLst>
      <p:ext uri="{BB962C8B-B14F-4D97-AF65-F5344CB8AC3E}">
        <p14:creationId xmlns:p14="http://schemas.microsoft.com/office/powerpoint/2010/main" val="3190113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939993-4018-764C-B0BF-134F94E4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1" y="-14591"/>
            <a:ext cx="686736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CC64E-AF8F-014F-9A21-82E978386CC9}"/>
              </a:ext>
            </a:extLst>
          </p:cNvPr>
          <p:cNvSpPr txBox="1"/>
          <p:nvPr/>
        </p:nvSpPr>
        <p:spPr>
          <a:xfrm>
            <a:off x="291830" y="52529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</p:spTree>
    <p:extLst>
      <p:ext uri="{BB962C8B-B14F-4D97-AF65-F5344CB8AC3E}">
        <p14:creationId xmlns:p14="http://schemas.microsoft.com/office/powerpoint/2010/main" val="819517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65573-79D0-094E-8AE0-349DD979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60"/>
            <a:ext cx="9144000" cy="46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9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FE591-5E7B-864E-A4DE-E874C92EB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1"/>
          <a:stretch/>
        </p:blipFill>
        <p:spPr>
          <a:xfrm>
            <a:off x="0" y="840619"/>
            <a:ext cx="9144000" cy="5091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C57CC3-26B1-C14C-8FCA-6526BA8B9FF5}"/>
              </a:ext>
            </a:extLst>
          </p:cNvPr>
          <p:cNvSpPr txBox="1"/>
          <p:nvPr/>
        </p:nvSpPr>
        <p:spPr>
          <a:xfrm>
            <a:off x="0" y="6255835"/>
            <a:ext cx="3513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https://www.nature.com/articles/nature21056.pdf</a:t>
            </a:r>
            <a:r>
              <a:rPr lang="en-US" sz="1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288FF-3E30-5D40-BD97-314643B5F691}"/>
              </a:ext>
            </a:extLst>
          </p:cNvPr>
          <p:cNvSpPr txBox="1"/>
          <p:nvPr/>
        </p:nvSpPr>
        <p:spPr>
          <a:xfrm>
            <a:off x="6420177" y="33256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Skin Cancer Recognition</a:t>
            </a:r>
          </a:p>
        </p:txBody>
      </p:sp>
    </p:spTree>
    <p:extLst>
      <p:ext uri="{BB962C8B-B14F-4D97-AF65-F5344CB8AC3E}">
        <p14:creationId xmlns:p14="http://schemas.microsoft.com/office/powerpoint/2010/main" val="196522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3F99A-8EA6-0345-96D1-FA3CF1E5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424"/>
            <a:ext cx="9144000" cy="3409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1F764-5324-D34D-8945-A62D48C45A7A}"/>
              </a:ext>
            </a:extLst>
          </p:cNvPr>
          <p:cNvSpPr txBox="1"/>
          <p:nvPr/>
        </p:nvSpPr>
        <p:spPr>
          <a:xfrm>
            <a:off x="4140143" y="4540468"/>
            <a:ext cx="48205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conv2D:	7x7x2 + </a:t>
            </a:r>
            <a:r>
              <a:rPr lang="en-US" dirty="0" err="1">
                <a:solidFill>
                  <a:srgbClr val="FF9300"/>
                </a:solidFill>
              </a:rPr>
              <a:t>ReLU</a:t>
            </a:r>
            <a:r>
              <a:rPr lang="en-US" dirty="0">
                <a:solidFill>
                  <a:srgbClr val="FF9300"/>
                </a:solidFill>
              </a:rPr>
              <a:t> + </a:t>
            </a:r>
            <a:r>
              <a:rPr lang="en-US" dirty="0" err="1">
                <a:solidFill>
                  <a:srgbClr val="FF9300"/>
                </a:solidFill>
              </a:rPr>
              <a:t>MaxPool</a:t>
            </a:r>
            <a:r>
              <a:rPr lang="en-US" dirty="0">
                <a:solidFill>
                  <a:srgbClr val="FF9300"/>
                </a:solidFill>
              </a:rPr>
              <a:t> + Dropout</a:t>
            </a:r>
          </a:p>
          <a:p>
            <a:r>
              <a:rPr lang="en-US" dirty="0">
                <a:solidFill>
                  <a:srgbClr val="FF9300"/>
                </a:solidFill>
              </a:rPr>
              <a:t>	5x5x4 + </a:t>
            </a:r>
            <a:r>
              <a:rPr lang="en-US" dirty="0" err="1">
                <a:solidFill>
                  <a:srgbClr val="FF9300"/>
                </a:solidFill>
              </a:rPr>
              <a:t>ReLU</a:t>
            </a:r>
            <a:r>
              <a:rPr lang="en-US" dirty="0">
                <a:solidFill>
                  <a:srgbClr val="FF9300"/>
                </a:solidFill>
              </a:rPr>
              <a:t> + </a:t>
            </a:r>
            <a:r>
              <a:rPr lang="en-US" dirty="0" err="1">
                <a:solidFill>
                  <a:srgbClr val="FF9300"/>
                </a:solidFill>
              </a:rPr>
              <a:t>MaxPool</a:t>
            </a:r>
            <a:r>
              <a:rPr lang="en-US" dirty="0">
                <a:solidFill>
                  <a:srgbClr val="FF9300"/>
                </a:solidFill>
              </a:rPr>
              <a:t> + Dropout</a:t>
            </a:r>
          </a:p>
          <a:p>
            <a:r>
              <a:rPr lang="en-US" dirty="0">
                <a:solidFill>
                  <a:srgbClr val="FF9300"/>
                </a:solidFill>
              </a:rPr>
              <a:t>	3x3x6 + </a:t>
            </a:r>
            <a:r>
              <a:rPr lang="en-US" dirty="0" err="1">
                <a:solidFill>
                  <a:srgbClr val="FF9300"/>
                </a:solidFill>
              </a:rPr>
              <a:t>ReLU</a:t>
            </a:r>
            <a:r>
              <a:rPr lang="en-US" dirty="0">
                <a:solidFill>
                  <a:srgbClr val="FF9300"/>
                </a:solidFill>
              </a:rPr>
              <a:t> + </a:t>
            </a:r>
            <a:r>
              <a:rPr lang="en-US" dirty="0" err="1">
                <a:solidFill>
                  <a:srgbClr val="FF9300"/>
                </a:solidFill>
              </a:rPr>
              <a:t>MaxPool</a:t>
            </a:r>
            <a:r>
              <a:rPr lang="en-US" dirty="0">
                <a:solidFill>
                  <a:srgbClr val="FF9300"/>
                </a:solidFill>
              </a:rPr>
              <a:t> + Dropout</a:t>
            </a:r>
          </a:p>
          <a:p>
            <a:r>
              <a:rPr lang="en-US" dirty="0">
                <a:solidFill>
                  <a:srgbClr val="FF9300"/>
                </a:solidFill>
              </a:rPr>
              <a:t>	3x3x8 + </a:t>
            </a:r>
            <a:r>
              <a:rPr lang="en-US" dirty="0" err="1">
                <a:solidFill>
                  <a:srgbClr val="FF9300"/>
                </a:solidFill>
              </a:rPr>
              <a:t>ReLU</a:t>
            </a:r>
            <a:r>
              <a:rPr lang="en-US" dirty="0">
                <a:solidFill>
                  <a:srgbClr val="FF9300"/>
                </a:solidFill>
              </a:rPr>
              <a:t> + </a:t>
            </a:r>
            <a:r>
              <a:rPr lang="en-US" dirty="0" err="1">
                <a:solidFill>
                  <a:srgbClr val="FF9300"/>
                </a:solidFill>
              </a:rPr>
              <a:t>MaxPool</a:t>
            </a:r>
            <a:r>
              <a:rPr lang="en-US" dirty="0">
                <a:solidFill>
                  <a:srgbClr val="FF9300"/>
                </a:solidFill>
              </a:rPr>
              <a:t> + Dropout</a:t>
            </a:r>
          </a:p>
          <a:p>
            <a:r>
              <a:rPr lang="en-US" dirty="0">
                <a:solidFill>
                  <a:srgbClr val="FF9300"/>
                </a:solidFill>
              </a:rPr>
              <a:t>         fc:	10</a:t>
            </a:r>
          </a:p>
          <a:p>
            <a:r>
              <a:rPr lang="en-US" dirty="0">
                <a:solidFill>
                  <a:srgbClr val="FF9300"/>
                </a:solidFill>
              </a:rPr>
              <a:t>               +</a:t>
            </a:r>
          </a:p>
          <a:p>
            <a:r>
              <a:rPr lang="en-US" dirty="0">
                <a:solidFill>
                  <a:srgbClr val="FF9300"/>
                </a:solidFill>
              </a:rPr>
              <a:t>         </a:t>
            </a:r>
            <a:r>
              <a:rPr lang="en-US" dirty="0" err="1">
                <a:solidFill>
                  <a:srgbClr val="FF9300"/>
                </a:solidFill>
              </a:rPr>
              <a:t>fc+softmax</a:t>
            </a:r>
            <a:r>
              <a:rPr lang="en-US" dirty="0">
                <a:solidFill>
                  <a:srgbClr val="FF9300"/>
                </a:solidFill>
              </a:rPr>
              <a:t> 2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CE94060-B3A6-3040-ABDF-9758C3C17732}"/>
              </a:ext>
            </a:extLst>
          </p:cNvPr>
          <p:cNvSpPr/>
          <p:nvPr/>
        </p:nvSpPr>
        <p:spPr>
          <a:xfrm rot="1612695">
            <a:off x="4078015" y="4923368"/>
            <a:ext cx="546537" cy="4204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7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8F4E3A-5A19-054F-B207-D6832BB9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5" y="0"/>
            <a:ext cx="7415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88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C8EBC6-076C-6443-9658-933DAAFE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88" y="0"/>
            <a:ext cx="4376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32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CDCCA-2FBB-2E43-BBE2-A3C398CEC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58" y="1606954"/>
            <a:ext cx="4078742" cy="3213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1C8C7-8424-1440-91E2-AD5F6D35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72" y="1606954"/>
            <a:ext cx="4069817" cy="32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23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E86ED-6A21-0B45-8F81-68D76EC6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64" y="574762"/>
            <a:ext cx="3258072" cy="2781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037A73-AF17-8047-89DE-8E3FFE9D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6043"/>
            <a:ext cx="9144000" cy="3688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329D26-B928-9844-B3D7-03188C21A7B2}"/>
              </a:ext>
            </a:extLst>
          </p:cNvPr>
          <p:cNvSpPr txBox="1"/>
          <p:nvPr/>
        </p:nvSpPr>
        <p:spPr>
          <a:xfrm>
            <a:off x="3478924" y="116664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1D3227-ED3A-E94E-A0AD-4EABFED2E464}"/>
              </a:ext>
            </a:extLst>
          </p:cNvPr>
          <p:cNvSpPr txBox="1"/>
          <p:nvPr/>
        </p:nvSpPr>
        <p:spPr>
          <a:xfrm>
            <a:off x="4628495" y="240161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7F2CE-E219-7840-992A-2DFE3AC8687B}"/>
              </a:ext>
            </a:extLst>
          </p:cNvPr>
          <p:cNvSpPr txBox="1"/>
          <p:nvPr/>
        </p:nvSpPr>
        <p:spPr>
          <a:xfrm>
            <a:off x="4875887" y="11666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C02C0-0F80-724E-9626-D00D565916EF}"/>
              </a:ext>
            </a:extLst>
          </p:cNvPr>
          <p:cNvSpPr txBox="1"/>
          <p:nvPr/>
        </p:nvSpPr>
        <p:spPr>
          <a:xfrm>
            <a:off x="3671284" y="24016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67661-A4F4-B445-A1E2-2EBE31A34BCD}"/>
              </a:ext>
            </a:extLst>
          </p:cNvPr>
          <p:cNvSpPr txBox="1"/>
          <p:nvPr/>
        </p:nvSpPr>
        <p:spPr>
          <a:xfrm>
            <a:off x="6758152" y="1734207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 = 99.66%</a:t>
            </a:r>
          </a:p>
        </p:txBody>
      </p:sp>
    </p:spTree>
    <p:extLst>
      <p:ext uri="{BB962C8B-B14F-4D97-AF65-F5344CB8AC3E}">
        <p14:creationId xmlns:p14="http://schemas.microsoft.com/office/powerpoint/2010/main" val="3295618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DDEA5-222B-F341-9783-23182A9A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177"/>
            <a:ext cx="9144000" cy="5153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B43C2-5A8C-5A42-94BE-90975424D564}"/>
              </a:ext>
            </a:extLst>
          </p:cNvPr>
          <p:cNvSpPr txBox="1"/>
          <p:nvPr/>
        </p:nvSpPr>
        <p:spPr>
          <a:xfrm>
            <a:off x="249765" y="297888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79100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AE29E-6130-7D46-854A-82544EC4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3" y="0"/>
            <a:ext cx="8494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70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F5F8C-59CA-C544-AA26-920A6BF3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54" y="0"/>
            <a:ext cx="8319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5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C6CE9-516E-254C-BB5C-9074509C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058"/>
            <a:ext cx="9144000" cy="6119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47B8F-0D5E-C047-9122-67D8128B1803}"/>
              </a:ext>
            </a:extLst>
          </p:cNvPr>
          <p:cNvSpPr txBox="1"/>
          <p:nvPr/>
        </p:nvSpPr>
        <p:spPr>
          <a:xfrm>
            <a:off x="249765" y="297888"/>
            <a:ext cx="19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766510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163A8B-7A17-D048-A61C-035089FE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85"/>
            <a:ext cx="9144000" cy="4254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801C9A-FD79-4341-B6AD-401FE44D343B}"/>
              </a:ext>
            </a:extLst>
          </p:cNvPr>
          <p:cNvSpPr txBox="1"/>
          <p:nvPr/>
        </p:nvSpPr>
        <p:spPr>
          <a:xfrm>
            <a:off x="249765" y="297888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349933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B61D3-ED63-2F42-BDF3-EDEFEC46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29091C-B245-2B4E-AD46-AF1C028C3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35"/>
          <a:stretch/>
        </p:blipFill>
        <p:spPr>
          <a:xfrm>
            <a:off x="3594" y="156395"/>
            <a:ext cx="6102916" cy="2052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027ED-DC1A-824F-BB0A-F38C552F5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22" y="2209188"/>
            <a:ext cx="8285356" cy="4558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6E6A89-F318-D645-A12C-13A19A6CAD7E}"/>
              </a:ext>
            </a:extLst>
          </p:cNvPr>
          <p:cNvSpPr txBox="1"/>
          <p:nvPr/>
        </p:nvSpPr>
        <p:spPr>
          <a:xfrm>
            <a:off x="6420177" y="33256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Skin Cancer Recognition</a:t>
            </a:r>
          </a:p>
        </p:txBody>
      </p:sp>
    </p:spTree>
    <p:extLst>
      <p:ext uri="{BB962C8B-B14F-4D97-AF65-F5344CB8AC3E}">
        <p14:creationId xmlns:p14="http://schemas.microsoft.com/office/powerpoint/2010/main" val="1227984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04946-F5C4-0740-8D6F-E26E90E7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013" y="0"/>
            <a:ext cx="53897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3D1C-C09B-184A-A8E9-372BDA33EB4F}"/>
              </a:ext>
            </a:extLst>
          </p:cNvPr>
          <p:cNvSpPr txBox="1"/>
          <p:nvPr/>
        </p:nvSpPr>
        <p:spPr>
          <a:xfrm>
            <a:off x="249765" y="2978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Shuriken</a:t>
            </a:r>
          </a:p>
        </p:txBody>
      </p:sp>
    </p:spTree>
    <p:extLst>
      <p:ext uri="{BB962C8B-B14F-4D97-AF65-F5344CB8AC3E}">
        <p14:creationId xmlns:p14="http://schemas.microsoft.com/office/powerpoint/2010/main" val="2126005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97C1AB-2B20-C545-B3CA-01FDE9897522}"/>
              </a:ext>
            </a:extLst>
          </p:cNvPr>
          <p:cNvSpPr txBox="1"/>
          <p:nvPr/>
        </p:nvSpPr>
        <p:spPr>
          <a:xfrm>
            <a:off x="336331" y="6505903"/>
            <a:ext cx="6851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https://syncedreview.com/2019/02/09/nvidia-open-sources-hyper-realistic-face-generator-stylegan/</a:t>
            </a:r>
            <a:r>
              <a:rPr lang="en-US" sz="1200" dirty="0"/>
              <a:t> </a:t>
            </a:r>
          </a:p>
        </p:txBody>
      </p:sp>
      <p:pic>
        <p:nvPicPr>
          <p:cNvPr id="6" name="GAN1.mov" descr="GAN1.mov">
            <a:hlinkClick r:id="" action="ppaction://media"/>
            <a:extLst>
              <a:ext uri="{FF2B5EF4-FFF2-40B4-BE49-F238E27FC236}">
                <a16:creationId xmlns:a16="http://schemas.microsoft.com/office/drawing/2014/main" id="{15288573-0A0E-2248-938B-141008746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10CC3A-56ED-F44C-AE19-2930C4DAE149}"/>
              </a:ext>
            </a:extLst>
          </p:cNvPr>
          <p:cNvSpPr txBox="1"/>
          <p:nvPr/>
        </p:nvSpPr>
        <p:spPr>
          <a:xfrm>
            <a:off x="249765" y="297888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113180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97C1AB-2B20-C545-B3CA-01FDE9897522}"/>
              </a:ext>
            </a:extLst>
          </p:cNvPr>
          <p:cNvSpPr txBox="1"/>
          <p:nvPr/>
        </p:nvSpPr>
        <p:spPr>
          <a:xfrm>
            <a:off x="336331" y="6505903"/>
            <a:ext cx="6851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https://syncedreview.com/2019/02/09/nvidia-open-sources-hyper-realistic-face-generator-stylegan/</a:t>
            </a:r>
            <a:r>
              <a:rPr lang="en-US" sz="1200" dirty="0"/>
              <a:t> </a:t>
            </a:r>
          </a:p>
        </p:txBody>
      </p:sp>
      <p:pic>
        <p:nvPicPr>
          <p:cNvPr id="2" name="GAN2.mov" descr="GAN2.mov">
            <a:hlinkClick r:id="" action="ppaction://media"/>
            <a:extLst>
              <a:ext uri="{FF2B5EF4-FFF2-40B4-BE49-F238E27FC236}">
                <a16:creationId xmlns:a16="http://schemas.microsoft.com/office/drawing/2014/main" id="{AE93F1C3-E6D8-A74C-BA12-0151336EA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3BABA-010C-E141-AFAC-23EBC95A9A19}"/>
              </a:ext>
            </a:extLst>
          </p:cNvPr>
          <p:cNvSpPr txBox="1"/>
          <p:nvPr/>
        </p:nvSpPr>
        <p:spPr>
          <a:xfrm>
            <a:off x="249765" y="297888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375129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F9D21-6738-0540-A8EE-EFA703E5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505"/>
            <a:ext cx="9144000" cy="6058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2302D-FA22-3A49-ACC6-87F654046300}"/>
              </a:ext>
            </a:extLst>
          </p:cNvPr>
          <p:cNvSpPr txBox="1"/>
          <p:nvPr/>
        </p:nvSpPr>
        <p:spPr>
          <a:xfrm>
            <a:off x="249765" y="297888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Classification vs. Image Detection</a:t>
            </a:r>
          </a:p>
        </p:txBody>
      </p:sp>
    </p:spTree>
    <p:extLst>
      <p:ext uri="{BB962C8B-B14F-4D97-AF65-F5344CB8AC3E}">
        <p14:creationId xmlns:p14="http://schemas.microsoft.com/office/powerpoint/2010/main" val="2205724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BF4670-386D-664A-907B-4480AA7F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6140"/>
            <a:ext cx="9144000" cy="2225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DBDA8-AE6C-B24B-ACB3-8990292802EE}"/>
              </a:ext>
            </a:extLst>
          </p:cNvPr>
          <p:cNvSpPr txBox="1"/>
          <p:nvPr/>
        </p:nvSpPr>
        <p:spPr>
          <a:xfrm>
            <a:off x="249765" y="297888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Sliding Windows</a:t>
            </a:r>
          </a:p>
        </p:txBody>
      </p:sp>
    </p:spTree>
    <p:extLst>
      <p:ext uri="{BB962C8B-B14F-4D97-AF65-F5344CB8AC3E}">
        <p14:creationId xmlns:p14="http://schemas.microsoft.com/office/powerpoint/2010/main" val="3689902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87C95-B220-244C-85CF-9A0FA0B0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0342"/>
            <a:ext cx="9144000" cy="2317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4B11F-7B43-714D-9CBF-61F8FF6B21C4}"/>
              </a:ext>
            </a:extLst>
          </p:cNvPr>
          <p:cNvSpPr txBox="1"/>
          <p:nvPr/>
        </p:nvSpPr>
        <p:spPr>
          <a:xfrm>
            <a:off x="249765" y="29788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R-CNN</a:t>
            </a:r>
          </a:p>
        </p:txBody>
      </p:sp>
    </p:spTree>
    <p:extLst>
      <p:ext uri="{BB962C8B-B14F-4D97-AF65-F5344CB8AC3E}">
        <p14:creationId xmlns:p14="http://schemas.microsoft.com/office/powerpoint/2010/main" val="3685053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3E3C4-B568-2942-90C5-0C4EB4D7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423"/>
            <a:ext cx="9144000" cy="4469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76F8F-DE93-8347-B3F4-39B64B8CE1F6}"/>
              </a:ext>
            </a:extLst>
          </p:cNvPr>
          <p:cNvSpPr txBox="1"/>
          <p:nvPr/>
        </p:nvSpPr>
        <p:spPr>
          <a:xfrm>
            <a:off x="249765" y="29788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Fast R-CNN</a:t>
            </a:r>
          </a:p>
        </p:txBody>
      </p:sp>
    </p:spTree>
    <p:extLst>
      <p:ext uri="{BB962C8B-B14F-4D97-AF65-F5344CB8AC3E}">
        <p14:creationId xmlns:p14="http://schemas.microsoft.com/office/powerpoint/2010/main" val="48471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442C4-8256-8247-A9DA-3DCEC03C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429"/>
            <a:ext cx="9144000" cy="4119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07459-E753-B84E-AFC4-B708CF956886}"/>
              </a:ext>
            </a:extLst>
          </p:cNvPr>
          <p:cNvSpPr txBox="1"/>
          <p:nvPr/>
        </p:nvSpPr>
        <p:spPr>
          <a:xfrm>
            <a:off x="249765" y="297888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Faster R-CNN and Mask R-CNN</a:t>
            </a:r>
          </a:p>
        </p:txBody>
      </p:sp>
    </p:spTree>
    <p:extLst>
      <p:ext uri="{BB962C8B-B14F-4D97-AF65-F5344CB8AC3E}">
        <p14:creationId xmlns:p14="http://schemas.microsoft.com/office/powerpoint/2010/main" val="4030520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A9D74-0625-A349-A030-70634B1A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573"/>
            <a:ext cx="9144000" cy="5014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EE24C-7D55-5848-AD6E-50A432A324A8}"/>
              </a:ext>
            </a:extLst>
          </p:cNvPr>
          <p:cNvSpPr txBox="1"/>
          <p:nvPr/>
        </p:nvSpPr>
        <p:spPr>
          <a:xfrm>
            <a:off x="249765" y="297888"/>
            <a:ext cx="26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YOLO</a:t>
            </a:r>
          </a:p>
        </p:txBody>
      </p:sp>
    </p:spTree>
    <p:extLst>
      <p:ext uri="{BB962C8B-B14F-4D97-AF65-F5344CB8AC3E}">
        <p14:creationId xmlns:p14="http://schemas.microsoft.com/office/powerpoint/2010/main" val="3687648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183E8-AE5E-A54D-A950-04AE59F4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6" y="0"/>
            <a:ext cx="8670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00" y="5415017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75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F5BD5-9256-094C-8EA3-2F70E776CCD9}"/>
              </a:ext>
            </a:extLst>
          </p:cNvPr>
          <p:cNvSpPr txBox="1"/>
          <p:nvPr/>
        </p:nvSpPr>
        <p:spPr>
          <a:xfrm>
            <a:off x="6968359" y="35780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749556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9CCDA-44E3-AC48-8BB8-0B1E3DC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2" y="0"/>
            <a:ext cx="8841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3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5E7E0-00D3-3B45-8CBA-5AE1BBF5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08"/>
            <a:ext cx="9144000" cy="61423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EA79EB-6937-3F4B-BD81-9C005FD53F5B}"/>
              </a:ext>
            </a:extLst>
          </p:cNvPr>
          <p:cNvSpPr/>
          <p:nvPr/>
        </p:nvSpPr>
        <p:spPr>
          <a:xfrm>
            <a:off x="148267" y="6500191"/>
            <a:ext cx="2342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http://trillionpairs.deepglint.com</a:t>
            </a:r>
            <a:r>
              <a:rPr lang="en-US" sz="1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ADE96-160F-FA49-AD6F-18030F2A6A50}"/>
              </a:ext>
            </a:extLst>
          </p:cNvPr>
          <p:cNvSpPr txBox="1"/>
          <p:nvPr/>
        </p:nvSpPr>
        <p:spPr>
          <a:xfrm>
            <a:off x="6968359" y="35780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26407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34C6B-D91A-5D4A-9BF1-DDA600EA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002"/>
            <a:ext cx="9144000" cy="313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63D6EF-6E39-504C-A1A9-45C0449FD48E}"/>
              </a:ext>
            </a:extLst>
          </p:cNvPr>
          <p:cNvSpPr txBox="1"/>
          <p:nvPr/>
        </p:nvSpPr>
        <p:spPr>
          <a:xfrm>
            <a:off x="6968359" y="35780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6A6D8-910B-DD42-8202-9E6862424510}"/>
              </a:ext>
            </a:extLst>
          </p:cNvPr>
          <p:cNvSpPr txBox="1"/>
          <p:nvPr/>
        </p:nvSpPr>
        <p:spPr>
          <a:xfrm>
            <a:off x="202646" y="6038527"/>
            <a:ext cx="846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Liu, L., Ouyang, W., Wang, X., </a:t>
            </a:r>
            <a:r>
              <a:rPr lang="en-AU" sz="1200" dirty="0" err="1"/>
              <a:t>Fieguth</a:t>
            </a:r>
            <a:r>
              <a:rPr lang="en-AU" sz="1200" dirty="0"/>
              <a:t>, P., Chen, J., Liu, X., &amp; </a:t>
            </a:r>
            <a:r>
              <a:rPr lang="en-AU" sz="1200" dirty="0" err="1"/>
              <a:t>Pietikäinen</a:t>
            </a:r>
            <a:r>
              <a:rPr lang="en-AU" sz="1200" dirty="0"/>
              <a:t>, M. (2020). Deep learning for generic object detection: A survey. </a:t>
            </a:r>
            <a:r>
              <a:rPr lang="en-AU" sz="1200" i="1" dirty="0"/>
              <a:t>International journal of computer vision</a:t>
            </a:r>
            <a:r>
              <a:rPr lang="en-AU" sz="1200" dirty="0"/>
              <a:t>, </a:t>
            </a:r>
            <a:r>
              <a:rPr lang="en-AU" sz="1200" i="1" dirty="0"/>
              <a:t>128</a:t>
            </a:r>
            <a:r>
              <a:rPr lang="en-AU" sz="1200" dirty="0"/>
              <a:t>(2), 261-318.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128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olo.mov" descr="yolo.mov">
            <a:hlinkClick r:id="" action="ppaction://media"/>
            <a:extLst>
              <a:ext uri="{FF2B5EF4-FFF2-40B4-BE49-F238E27FC236}">
                <a16:creationId xmlns:a16="http://schemas.microsoft.com/office/drawing/2014/main" id="{7CF14A4C-3F0A-6C42-9417-37F51D4FB1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346200"/>
            <a:ext cx="8128000" cy="416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FF136-120E-1648-8449-750D5895294D}"/>
              </a:ext>
            </a:extLst>
          </p:cNvPr>
          <p:cNvSpPr txBox="1"/>
          <p:nvPr/>
        </p:nvSpPr>
        <p:spPr>
          <a:xfrm>
            <a:off x="378372" y="625365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https://pjreddie.com/darknet/yolo/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072EE-2737-E34C-B637-C5C6F6772440}"/>
              </a:ext>
            </a:extLst>
          </p:cNvPr>
          <p:cNvSpPr txBox="1"/>
          <p:nvPr/>
        </p:nvSpPr>
        <p:spPr>
          <a:xfrm>
            <a:off x="6968359" y="35780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8627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593</Words>
  <Application>Microsoft Macintosh PowerPoint</Application>
  <PresentationFormat>On-screen Show (4:3)</PresentationFormat>
  <Paragraphs>185</Paragraphs>
  <Slides>60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LM Roman 10 Italic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13</cp:revision>
  <dcterms:created xsi:type="dcterms:W3CDTF">2020-06-03T16:36:13Z</dcterms:created>
  <dcterms:modified xsi:type="dcterms:W3CDTF">2020-06-04T12:19:00Z</dcterms:modified>
</cp:coreProperties>
</file>